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6" r:id="rId4"/>
    <p:sldId id="281" r:id="rId5"/>
    <p:sldId id="277" r:id="rId6"/>
    <p:sldId id="279" r:id="rId7"/>
    <p:sldId id="280" r:id="rId8"/>
    <p:sldId id="276" r:id="rId9"/>
    <p:sldId id="278" r:id="rId10"/>
    <p:sldId id="282" r:id="rId11"/>
    <p:sldId id="285" r:id="rId12"/>
    <p:sldId id="286" r:id="rId13"/>
    <p:sldId id="265" r:id="rId14"/>
    <p:sldId id="264" r:id="rId15"/>
    <p:sldId id="263" r:id="rId16"/>
    <p:sldId id="262" r:id="rId17"/>
    <p:sldId id="287" r:id="rId18"/>
    <p:sldId id="283" r:id="rId19"/>
    <p:sldId id="261" r:id="rId20"/>
    <p:sldId id="288" r:id="rId21"/>
    <p:sldId id="284" r:id="rId22"/>
    <p:sldId id="260" r:id="rId23"/>
    <p:sldId id="259" r:id="rId24"/>
    <p:sldId id="289" r:id="rId25"/>
    <p:sldId id="268" r:id="rId26"/>
    <p:sldId id="269" r:id="rId27"/>
    <p:sldId id="270" r:id="rId28"/>
    <p:sldId id="258" r:id="rId29"/>
    <p:sldId id="267" r:id="rId30"/>
    <p:sldId id="271" r:id="rId31"/>
    <p:sldId id="272" r:id="rId32"/>
    <p:sldId id="273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4CS" initials="4" lastIdx="1" clrIdx="0">
    <p:extLst>
      <p:ext uri="{19B8F6BF-5375-455C-9EA6-DF929625EA0E}">
        <p15:presenceInfo xmlns:p15="http://schemas.microsoft.com/office/powerpoint/2012/main" userId="4C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3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10-09T00:04:52.695" idx="1">
    <p:pos x="10" y="10"/>
    <p:text/>
    <p:extLst>
      <p:ext uri="{C676402C-5697-4E1C-873F-D02D1690AC5C}">
        <p15:threadingInfo xmlns:p15="http://schemas.microsoft.com/office/powerpoint/2012/main" timeZoneBias="420"/>
      </p:ext>
    </p:extLs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A0FCAE6-3A2E-4EC7-89A4-C3F4D53496E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b="1" dirty="0"/>
              <a:t>PRZEDSIĘBIORCY W STARACHOWICACH</a:t>
            </a:r>
            <a:br>
              <a:rPr lang="pl-PL" dirty="0"/>
            </a:br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D9AA781C-B039-4432-8CE4-2AF79DA5A0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1012" y="3896833"/>
            <a:ext cx="8689976" cy="1371599"/>
          </a:xfrm>
        </p:spPr>
        <p:txBody>
          <a:bodyPr/>
          <a:lstStyle/>
          <a:p>
            <a:r>
              <a:rPr lang="pl-PL" b="1" dirty="0"/>
              <a:t>RAPORT Z BADAŃ</a:t>
            </a:r>
          </a:p>
          <a:p>
            <a:endParaRPr lang="pl-PL" dirty="0"/>
          </a:p>
          <a:p>
            <a:endParaRPr lang="pl-PL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594C9A-EE57-4885-AE09-5F6477B602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020" y="5567422"/>
            <a:ext cx="10015959" cy="105669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23150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3041C9A-2AB6-439B-A134-00832C919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955102"/>
          </a:xfrm>
        </p:spPr>
        <p:txBody>
          <a:bodyPr>
            <a:normAutofit fontScale="90000"/>
          </a:bodyPr>
          <a:lstStyle/>
          <a:p>
            <a:pPr algn="l"/>
            <a:r>
              <a:rPr lang="pl-PL" cap="none" dirty="0"/>
              <a:t>PROCESY REKRUTACYJNE </a:t>
            </a:r>
            <a:br>
              <a:rPr lang="pl-PL" cap="none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E518B68-1052-4057-87DC-99AE3DDB592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392866"/>
            <a:ext cx="10363826" cy="4398334"/>
          </a:xfrm>
        </p:spPr>
        <p:txBody>
          <a:bodyPr/>
          <a:lstStyle/>
          <a:p>
            <a:pPr marL="0" indent="0" algn="just">
              <a:buNone/>
            </a:pPr>
            <a:r>
              <a:rPr lang="pl-PL" dirty="0"/>
              <a:t>tendencja w poszukiwaniu pracowników o specjalnych kompetencjach pracowniczych jest dwojaka. Z jednej strony oczekuje się od pracownika wykształcenia i odpowiedniego doświadczenia, a z drugiej ważniejsze okazują się predyspozycje społeczne i zaangażowanie w pracę. Ma to związek z poszukiwaniem dwóch charakterów pracowników: </a:t>
            </a:r>
          </a:p>
          <a:p>
            <a:pPr lvl="0" algn="just"/>
            <a:r>
              <a:rPr lang="pl-PL" dirty="0"/>
              <a:t>umysłowych – istotne są predyspozycje społeczne oraz wykształcenie i doświadczenie</a:t>
            </a:r>
          </a:p>
          <a:p>
            <a:pPr lvl="0" algn="just"/>
            <a:r>
              <a:rPr lang="pl-PL" dirty="0"/>
              <a:t>fizycznych –ważne są wyłącznie zaangażowanie w pracę, kreatywność i chęć wykwalifikowania się w danej branży. 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710815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CE483B0-63EC-4753-86C7-9F9041B0B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l-PL" dirty="0"/>
              <a:t>Podejście pracodawców – badania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EF7C16A-C7A9-4FEB-B2EF-8AFADDBD4A2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pl-PL" dirty="0"/>
              <a:t>O ile w przypadku pierwszej grupy oczekiwania są wyższe i bardziej </a:t>
            </a:r>
            <a:br>
              <a:rPr lang="pl-PL" dirty="0"/>
            </a:br>
            <a:r>
              <a:rPr lang="pl-PL" dirty="0"/>
              <a:t>sprecyzowane, o tyle w przypadku drugiej grupy ważna jest sama chęć do pracy. Pracodawcy w Gminie Starachowice oczekują przede wszystkim od potencjalnych pracowników zaangażowania, rzetelności, sumienności i kreatywności w wykonywaniu obowiązków. Pozostałych kompetencji, jak wskazują badania, można się nauczyć. Nie oznacza to, że wykształcenie, doświadczenie i zdobyta wiedza nie są istotnie. Jednak zdaniem przedsiębiorców dobrego pracownika można doszkolić i wesprzeć w jego rozwoju. Z takich założeń wychodzi większość starachowickich przedsiębiorców, którym zależy na pozyskaniu pracownika „na dłużej”.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965671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BB68711-342E-4664-9DCE-C46CFD623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l-PL" dirty="0"/>
              <a:t>Katalog kompetencji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DC33AC5-4072-4E10-8B4B-33678446232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pl-PL" u="sng" dirty="0"/>
              <a:t>Kompetencje specjalistyczno-techniczne - </a:t>
            </a:r>
            <a:r>
              <a:rPr lang="pl-PL" dirty="0"/>
              <a:t>to kompetencje mające związek ze specjalistycznymi zadaniami dla danej grupy stanowisk. Często odnoszą się do specyficznych zakresów wiedzy (np. prawniczej czy też finansowej) lub umiejętności (np. obsługa określonych systemów IT). </a:t>
            </a:r>
            <a:endParaRPr lang="pl-PL" u="sng" dirty="0"/>
          </a:p>
          <a:p>
            <a:pPr algn="just"/>
            <a:r>
              <a:rPr lang="pl-PL" u="sng" dirty="0"/>
              <a:t>Kompetencje menedżerskie</a:t>
            </a:r>
            <a:r>
              <a:rPr lang="pl-PL" dirty="0"/>
              <a:t> – związane są z zarządzaniem pracownikami. Dotyczą zarówno miękkich obszarów kierowania, organizacji pracy, jak również strategicznych aspektów zarządzania. </a:t>
            </a:r>
            <a:endParaRPr lang="pl-PL" u="sng" dirty="0"/>
          </a:p>
          <a:p>
            <a:pPr algn="just"/>
            <a:r>
              <a:rPr lang="pl-PL" u="sng" dirty="0"/>
              <a:t>Kompetencje osobisto – społeczne - </a:t>
            </a:r>
            <a:r>
              <a:rPr lang="pl-PL" dirty="0"/>
              <a:t>związane są  z indywidualną realizacją zadań. Poziom tych kompetencji wpływa na ogólną jakość wykonywanych zadań – decyduje o szybkości, adekwatności i rzetelności podejmowanych zadań</a:t>
            </a:r>
            <a:endParaRPr lang="pl-PL" u="sng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030981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DA5A2F6-D391-4143-8607-9C1FF324B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894597"/>
          </a:xfrm>
        </p:spPr>
        <p:txBody>
          <a:bodyPr>
            <a:normAutofit/>
          </a:bodyPr>
          <a:lstStyle/>
          <a:p>
            <a:pPr algn="l"/>
            <a:r>
              <a:rPr lang="pl-PL" sz="2000" b="1" dirty="0"/>
              <a:t>Wykres 1 </a:t>
            </a:r>
            <a:r>
              <a:rPr lang="pl-PL" sz="2000" b="1" cap="none" dirty="0"/>
              <a:t>Kompetencje, które w najwyższym stopniu będą poszukiwane w przyszłości</a:t>
            </a:r>
            <a:br>
              <a:rPr lang="pl-PL" b="1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C8AA1CD-08F8-41DF-A10F-6EFD21781C3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83203" y="4833258"/>
            <a:ext cx="10679454" cy="1650224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pl-PL" dirty="0"/>
              <a:t>Najwyżej pracodawcy cenią sobie doświadczenie zawodowe i to ono również będzie kluczowym aspektem w uzyskaniu zatrudnianie na lokalnym rynku pracy. Aż 87% ankietowanych uznało doświadczenie za najbardziej pożądaną kompetencję. Z drugiej strony poszukiwani będą pracownicy kreatywni (53% wskazań ankietowanych). Kreatywność została uznana za drugą z ważniejszych kompetencji u pracowników. Połączenie tych dwóch zalet (doświadczenia i kreatywności) stwarza obraz najbardziej poszukiwanego pracownika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104DC6D-FBC5-475D-AF80-2103309C68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774" y="1456584"/>
            <a:ext cx="8806728" cy="307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94650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6E3254AE-C4CD-426D-A6E8-7FA13B0F8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Obraz 1">
            <a:extLst>
              <a:ext uri="{FF2B5EF4-FFF2-40B4-BE49-F238E27FC236}">
                <a16:creationId xmlns:a16="http://schemas.microsoft.com/office/drawing/2014/main" id="{E2BB8585-8415-4D19-BB68-ED6DFE762D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0419" y="1792512"/>
            <a:ext cx="6058618" cy="3998687"/>
          </a:xfrm>
          <a:prstGeom prst="roundRect">
            <a:avLst>
              <a:gd name="adj" fmla="val 530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F5C53434-A0C7-4A81-8EB0-D460DAD9B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76DFC30C-5184-4450-8953-AB8AE2A40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>
            <a:normAutofit/>
          </a:bodyPr>
          <a:lstStyle/>
          <a:p>
            <a:pPr algn="l"/>
            <a:r>
              <a:rPr lang="pl-PL" sz="2000" b="1" cap="none" dirty="0"/>
              <a:t>WYKRES 2 Działania podejmowane w celu rekrutacji pracowników </a:t>
            </a:r>
            <a:br>
              <a:rPr lang="pl-PL" b="1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14DEA9B-81CF-4AF3-9F77-366550807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5" y="1632857"/>
            <a:ext cx="4133682" cy="494211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dirty="0"/>
              <a:t>najpopularniejszą formą poszukiwania pracowników i rozpoczęcia procesów rekrutacyjnych jest nadal zamieszczanie ogłoszeń na portalach internetowych (46,6% badanych). Dodatkowo jedna z popularniejszych form jest poszukiwanie kandydatów poprzez Powiatowy Urząd Pracy (20%). Wśród innych form pracodawcy wymienili: szukanie pracowników poprzez znajomości (26,67%). 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25641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DAFBB9-EE4E-44D7-9F89-E732F06E7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053825"/>
          </a:xfrm>
        </p:spPr>
        <p:txBody>
          <a:bodyPr>
            <a:normAutofit/>
          </a:bodyPr>
          <a:lstStyle/>
          <a:p>
            <a:pPr algn="l"/>
            <a:r>
              <a:rPr lang="pl-PL" sz="2000" b="1" cap="none" dirty="0"/>
              <a:t>WYKRES 3 Stopień koncentracji występowania problemów w zakresie rekrutacji pracowników</a:t>
            </a:r>
            <a:br>
              <a:rPr lang="pl-PL" b="1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1E9F848-1A58-4EAB-8DE6-DE43A62BFFD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553200" y="1162844"/>
            <a:ext cx="4812112" cy="45783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1800" dirty="0"/>
              <a:t>Przedsiębiorstwa mikro, jednoosobowe zakłady lub firmy zatrudniające kilkunastu pracowników nie prowadziły w zasadzie w ostatnim czasie rekrutacji (26%). </a:t>
            </a:r>
            <a:br>
              <a:rPr lang="pl-PL" sz="1800" dirty="0"/>
            </a:br>
            <a:r>
              <a:rPr lang="pl-PL" sz="1800" dirty="0"/>
              <a:t>U niektórych pracodawców problemy takie pojawiły się w ostatnim roku (26%), co związane było z nie znalezieniem odpowiednich specjalistów, lektorów, kierowników. Duża część pracodawców zadeklarowała, że nie ma większych trudności ze znalezieniem  osób do pracy </a:t>
            </a:r>
            <a:br>
              <a:rPr lang="pl-PL" sz="1800" dirty="0"/>
            </a:br>
            <a:r>
              <a:rPr lang="pl-PL" sz="1800" dirty="0"/>
              <a:t>i procesy rekrutacyjne uważa za jedne z najmniejszych problemów w rozwoju firmy (również 25% badanych osób). 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252E48B9-703A-4B6F-AC12-A09A63E394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1615439"/>
            <a:ext cx="1565910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graphicFrame>
        <p:nvGraphicFramePr>
          <p:cNvPr id="5" name="Obiekt 4">
            <a:extLst>
              <a:ext uri="{FF2B5EF4-FFF2-40B4-BE49-F238E27FC236}">
                <a16:creationId xmlns:a16="http://schemas.microsoft.com/office/drawing/2014/main" id="{72B8B46E-760B-4DDF-A159-7A18C72D140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4636748"/>
              </p:ext>
            </p:extLst>
          </p:nvPr>
        </p:nvGraphicFramePr>
        <p:xfrm>
          <a:off x="712520" y="1974664"/>
          <a:ext cx="5263737" cy="35533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4" name="Chart" r:id="rId3" imgW="4877223" imgH="2219136" progId="Excel.Chart.8">
                  <p:embed/>
                </p:oleObj>
              </mc:Choice>
              <mc:Fallback>
                <p:oleObj name="Chart" r:id="rId3" imgW="4877223" imgH="2219136" progId="Excel.Chart.8">
                  <p:embed/>
                  <p:pic>
                    <p:nvPicPr>
                      <p:cNvPr id="0" name="Wykres 1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520" y="1974664"/>
                        <a:ext cx="5263737" cy="355339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477686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6E3254AE-C4CD-426D-A6E8-7FA13B0F8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6EF9BE3A-9835-4612-A025-C9CD3DAD3A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913" y="1617848"/>
            <a:ext cx="8734566" cy="2454422"/>
          </a:xfrm>
          <a:prstGeom prst="roundRect">
            <a:avLst>
              <a:gd name="adj" fmla="val 530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F5C53434-A0C7-4A81-8EB0-D460DAD9B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FAF4DE5F-FDC3-46C1-91C9-A7CD2A03F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>
            <a:normAutofit/>
          </a:bodyPr>
          <a:lstStyle/>
          <a:p>
            <a:pPr algn="l"/>
            <a:r>
              <a:rPr lang="pl-PL" sz="2000" b="1" cap="none" dirty="0"/>
              <a:t>WYKRES 4 Kompetencje poszukiwane wśród rekrutowanych pracowników</a:t>
            </a:r>
            <a:br>
              <a:rPr lang="pl-PL" b="1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C537D2A-2BAC-469D-BEBD-6AF48B6244D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4380614"/>
            <a:ext cx="10845835" cy="196702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pl-PL" dirty="0"/>
              <a:t>Okazuje się, że najwyżej cenioną kompetencją jest samodzielność (53%), zarówno na stanowiskach kierowniczych, jak i produkcyjnych (pracownik fizyczny). W dalszym ciągu ważnym aspektem okazuje się kreatywność (40%) u przyszłych pracowników. Na porównywalnym poziomie poszukiwanych kompetencji wśród pracowników są: odpowiedzialność ( 33% wskazań), wysoka kultura pracowników (33%), a także dyscyplina </a:t>
            </a:r>
            <a:br>
              <a:rPr lang="pl-PL" dirty="0"/>
            </a:br>
            <a:r>
              <a:rPr lang="pl-PL" dirty="0"/>
              <a:t>i praktyczne umiejętności (27%). </a:t>
            </a:r>
          </a:p>
          <a:p>
            <a:pPr algn="just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794416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B678546-9FF0-449A-8FE0-C7291610C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UCZELNIA WYŻSZA – POTRZEBĄ PRZEDSIĘBIORCÓW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03F4C3A-E3DF-490E-9083-B2BC38D905F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977656"/>
            <a:ext cx="10363826" cy="3997842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pl-PL" dirty="0"/>
              <a:t>Ważnym aspektem, w ramach możliwości wzbogacenia się w odpowiednią kadrę pracowniczą wskazywano na podstawę związaną z utworzeniem szkoły wyższej na terenie miasta (lub filii uczelni wyższej branżowej). Zauważalna tendencja wśród młodych ludzi sprowadza się do tego, że młodzież wyjeżdżająca na studia do pobliskich aglomeracji, już </a:t>
            </a:r>
            <a:br>
              <a:rPr lang="pl-PL" dirty="0"/>
            </a:br>
            <a:r>
              <a:rPr lang="pl-PL" dirty="0"/>
              <a:t>z nich nie powraca do Starachowic. Dlatego też brakuje na lokalnym rynków specjalistów </a:t>
            </a:r>
            <a:br>
              <a:rPr lang="pl-PL" dirty="0"/>
            </a:br>
            <a:r>
              <a:rPr lang="pl-PL" dirty="0"/>
              <a:t>z odpowiednimi kwalifikacjami, którzy wyszkolą się np. w Warszawie, Kielcach czy Krakowie i już nie powracają do starachowickiego sektora gospodarczego. Dostrzegalna przez przedsiębiorców jest potrzeba stworzenia uczelni, która wykształci na miejscu odpowiednich przyszłych pracowników wielkich zakładów produkcyjno-usługowych, aby nie wystąpiły deficyty kadr. Tym samym przedsiębiorcy oczekują wsparcia ze strony miasta </a:t>
            </a:r>
            <a:br>
              <a:rPr lang="pl-PL" dirty="0"/>
            </a:br>
            <a:r>
              <a:rPr lang="pl-PL" dirty="0"/>
              <a:t>w podjęciu działań zmierzających do utworzenia szkół wyższych o profilach informatycznych lub skonkretyzowanych - branżowych. 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388549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BAFEC70-150D-42E3-A33F-A57D3FB90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cap="none" dirty="0"/>
              <a:t>CSR w lokalnych firmach </a:t>
            </a:r>
            <a:br>
              <a:rPr lang="pl-PL" cap="none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885967A-662F-4B18-B2BF-B4F0C87A3D5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605516"/>
            <a:ext cx="10363826" cy="418568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pl-PL" dirty="0"/>
              <a:t>Na rzecz zrównoważonego rozwoju podjęto w 2018 r. decyzję o organizacji cyklu spotkań z przedsiębiorcami na temat utworzenia </a:t>
            </a:r>
            <a:r>
              <a:rPr lang="pl-PL" b="1" dirty="0"/>
              <a:t>Centrum Społecznej Odpowiedzialności Biznesu.</a:t>
            </a:r>
            <a:r>
              <a:rPr lang="pl-PL" dirty="0"/>
              <a:t>  Korzyści powołania centrum: </a:t>
            </a:r>
          </a:p>
          <a:p>
            <a:pPr lvl="0"/>
            <a:r>
              <a:rPr lang="pl-PL" dirty="0"/>
              <a:t>Zdaniem większości przedsiębiorców jest to dobry kierunek działania i widzą w tym </a:t>
            </a:r>
            <a:r>
              <a:rPr lang="pl-PL" b="1" dirty="0"/>
              <a:t>duży potencjał</a:t>
            </a:r>
            <a:r>
              <a:rPr lang="pl-PL" dirty="0"/>
              <a:t>.</a:t>
            </a:r>
          </a:p>
          <a:p>
            <a:pPr lvl="0"/>
            <a:r>
              <a:rPr lang="pl-PL" dirty="0"/>
              <a:t>Dzięki powstaniu Centrum możliwa byłaby </a:t>
            </a:r>
            <a:r>
              <a:rPr lang="pl-PL" b="1" dirty="0"/>
              <a:t>koordynacja zadań</a:t>
            </a:r>
            <a:r>
              <a:rPr lang="pl-PL" dirty="0"/>
              <a:t> na rzecz społecznej odpowiedzialności biznesu. </a:t>
            </a:r>
          </a:p>
          <a:p>
            <a:pPr lvl="0"/>
            <a:r>
              <a:rPr lang="pl-PL" dirty="0"/>
              <a:t>Istotną rolę Centrum mogłoby odegrać w  </a:t>
            </a:r>
            <a:r>
              <a:rPr lang="pl-PL" b="1" dirty="0"/>
              <a:t>budowaniu relacji pomiędzy firmami a władzami miasta.</a:t>
            </a:r>
            <a:r>
              <a:rPr lang="pl-PL" dirty="0"/>
              <a:t> Firmy wyrażają chęć zaopiekowania się różnymi miejscami spędzania czasu wolnego i w tym zakresie chcą współpracować.</a:t>
            </a:r>
          </a:p>
          <a:p>
            <a:pPr lvl="0"/>
            <a:r>
              <a:rPr lang="pl-PL" dirty="0"/>
              <a:t>Dzięki skoordynowanym działaniom można by również rozszerzyć działania na rzecz lokalnego sportu i poprzez sponsoring firmowy promować zdrowy styl życia.</a:t>
            </a:r>
          </a:p>
          <a:p>
            <a:pPr lvl="0"/>
            <a:r>
              <a:rPr lang="pl-PL" dirty="0"/>
              <a:t>Centrum mogłoby być ponadto </a:t>
            </a:r>
            <a:r>
              <a:rPr lang="pl-PL" b="1" dirty="0"/>
              <a:t>wsparciem dla małych przedsiębiorstw</a:t>
            </a:r>
            <a:r>
              <a:rPr lang="pl-PL" dirty="0"/>
              <a:t>, które ze względu na swoją wielkość mają trudności w organizacji skoordynowanych działań na rzecz społecznej odpowiedzialności biznesu.</a:t>
            </a:r>
          </a:p>
          <a:p>
            <a:pPr lvl="0"/>
            <a:r>
              <a:rPr lang="pl-PL" dirty="0"/>
              <a:t>Ważne jest również wspieranie i rozwijanie </a:t>
            </a:r>
            <a:r>
              <a:rPr lang="pl-PL" b="1" dirty="0"/>
              <a:t>wolontariatu pracowniczego</a:t>
            </a:r>
            <a:r>
              <a:rPr lang="pl-PL" dirty="0"/>
              <a:t> w czym działania Centrum mogłyby pomóc.</a:t>
            </a:r>
          </a:p>
          <a:p>
            <a:pPr lvl="0"/>
            <a:r>
              <a:rPr lang="pl-PL" dirty="0"/>
              <a:t>Warto byłoby również wspierać i koordynować w ramach zadań Centrum współpracę pomiędzy firmami a organizacjami pozarządowymi. 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243902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8A189DF-AF8E-4C6D-B4F2-942627BD5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923203"/>
          </a:xfrm>
        </p:spPr>
        <p:txBody>
          <a:bodyPr/>
          <a:lstStyle/>
          <a:p>
            <a:pPr algn="l"/>
            <a:r>
              <a:rPr lang="pl-PL" sz="2000" b="1" dirty="0"/>
              <a:t>Wykres 5 </a:t>
            </a:r>
            <a:r>
              <a:rPr lang="pl-PL" sz="2000" b="1" cap="none" dirty="0"/>
              <a:t>Działania CSR podejmowane przez przedsiębiorców</a:t>
            </a:r>
            <a:br>
              <a:rPr lang="pl-PL" b="1" dirty="0"/>
            </a:br>
            <a:endParaRPr lang="pl-PL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9340D673-081D-4A42-B85C-5BC331DEBA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03" y="2116931"/>
            <a:ext cx="5762625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>
            <a:extLst>
              <a:ext uri="{FF2B5EF4-FFF2-40B4-BE49-F238E27FC236}">
                <a16:creationId xmlns:a16="http://schemas.microsoft.com/office/drawing/2014/main" id="{D31A2E42-2E98-445C-A196-E3F8D75E14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03" y="3692266"/>
            <a:ext cx="57626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ymbol zastępczy zawartości 2">
            <a:extLst>
              <a:ext uri="{FF2B5EF4-FFF2-40B4-BE49-F238E27FC236}">
                <a16:creationId xmlns:a16="http://schemas.microsoft.com/office/drawing/2014/main" id="{F3F296E4-09A4-4D5E-8A4C-A90E550A0BAF}"/>
              </a:ext>
            </a:extLst>
          </p:cNvPr>
          <p:cNvSpPr txBox="1">
            <a:spLocks/>
          </p:cNvSpPr>
          <p:nvPr/>
        </p:nvSpPr>
        <p:spPr>
          <a:xfrm>
            <a:off x="6784197" y="1190847"/>
            <a:ext cx="4494028" cy="504863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/>
              <a:t>Analizując wypowiedzi przedsiębiorców, którzy brali udział w badaniach ankietowych, należy podkreślić, iż 27% wskazało, iż realizuje działania związane ze społeczną odpowiedzialnością biznesu. </a:t>
            </a:r>
          </a:p>
          <a:p>
            <a:r>
              <a:rPr lang="pl-PL" dirty="0"/>
              <a:t>Niniejsze działania opierają się przede wszystkim o ogólną aktywność realizowaną na rzecz lokalnej społeczności (90% badanych), zabiegów proekologicznych oraz realizacji wolontariatu pracowniczego. 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94029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D1B0DF1-0D98-4753-BB46-A1A3F45D8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l-PL" dirty="0"/>
              <a:t>Zakres tematyczny badań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206B5F0-0190-4D9C-A05A-585A1AF6BD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4069803"/>
          </a:xfrm>
        </p:spPr>
        <p:txBody>
          <a:bodyPr/>
          <a:lstStyle/>
          <a:p>
            <a:r>
              <a:rPr lang="pl-PL" cap="none" dirty="0"/>
              <a:t>Strefa społeczno-demograficzna gminy </a:t>
            </a:r>
          </a:p>
          <a:p>
            <a:r>
              <a:rPr lang="pl-PL" cap="none" dirty="0"/>
              <a:t>Strefa gospodarcza gminy </a:t>
            </a:r>
          </a:p>
          <a:p>
            <a:r>
              <a:rPr lang="pl-PL" cap="none" dirty="0"/>
              <a:t>Efekty „SSE” Starachowice </a:t>
            </a:r>
          </a:p>
          <a:p>
            <a:r>
              <a:rPr lang="pl-PL" cap="none" dirty="0"/>
              <a:t>Procesy rekrutacyjne </a:t>
            </a:r>
          </a:p>
          <a:p>
            <a:r>
              <a:rPr lang="pl-PL" cap="none" dirty="0"/>
              <a:t>CSR w lokalnych firmach </a:t>
            </a:r>
          </a:p>
          <a:p>
            <a:r>
              <a:rPr lang="pl-PL" cap="none" dirty="0"/>
              <a:t>Rozwój sektora gospodarczego </a:t>
            </a:r>
          </a:p>
          <a:p>
            <a:r>
              <a:rPr lang="pl-PL" cap="none" dirty="0"/>
              <a:t>Analiza SWOT  </a:t>
            </a:r>
          </a:p>
          <a:p>
            <a:r>
              <a:rPr lang="pl-PL" cap="none" dirty="0"/>
              <a:t>Wnioski i rekomendacje </a:t>
            </a:r>
          </a:p>
        </p:txBody>
      </p:sp>
    </p:spTree>
    <p:extLst>
      <p:ext uri="{BB962C8B-B14F-4D97-AF65-F5344CB8AC3E}">
        <p14:creationId xmlns:p14="http://schemas.microsoft.com/office/powerpoint/2010/main" val="6770790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D487CE6-3FBC-46F7-B53D-1F258FC60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901939"/>
          </a:xfrm>
        </p:spPr>
        <p:txBody>
          <a:bodyPr>
            <a:normAutofit fontScale="90000"/>
          </a:bodyPr>
          <a:lstStyle/>
          <a:p>
            <a:r>
              <a:rPr lang="pl-PL" dirty="0"/>
              <a:t>CSR w procesach rewitalizacyjnych w Gminie Starachowice</a:t>
            </a: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617EAB96-7BFF-4607-98CD-26861D899390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621621785"/>
              </p:ext>
            </p:extLst>
          </p:nvPr>
        </p:nvGraphicFramePr>
        <p:xfrm>
          <a:off x="584791" y="1520456"/>
          <a:ext cx="10693435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4900">
                  <a:extLst>
                    <a:ext uri="{9D8B030D-6E8A-4147-A177-3AD203B41FA5}">
                      <a16:colId xmlns:a16="http://schemas.microsoft.com/office/drawing/2014/main" val="632572793"/>
                    </a:ext>
                  </a:extLst>
                </a:gridCol>
                <a:gridCol w="7588535">
                  <a:extLst>
                    <a:ext uri="{9D8B030D-6E8A-4147-A177-3AD203B41FA5}">
                      <a16:colId xmlns:a16="http://schemas.microsoft.com/office/drawing/2014/main" val="1390910287"/>
                    </a:ext>
                  </a:extLst>
                </a:gridCol>
              </a:tblGrid>
              <a:tr h="5792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Prawa człowieka</a:t>
                      </a:r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pl-PL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Możliwość korzystania z pomocy prawnika; fundusz socjalny; zapomogi; jasne systemy oceny pracownika i awansu</a:t>
                      </a:r>
                      <a:endParaRPr lang="pl-PL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3904412"/>
                  </a:ext>
                </a:extLst>
              </a:tr>
              <a:tr h="107572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Relacje z pracownikami</a:t>
                      </a:r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Budowanie więzi pracowniczej między pracownikami oraz między pracownikami a kadrą zaradzającą; organizowanie spotkań integracyjnych; imprezy sportowe; sezonowe i cykliczne imprezy organizowane bądź współorganizowane przez firmy</a:t>
                      </a:r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6492975"/>
                  </a:ext>
                </a:extLst>
              </a:tr>
              <a:tr h="82747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Środowisko naturalne</a:t>
                      </a:r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pl-PL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Systemy zarządzania jakością; segregacja odpadów pojawiających się przy produkcji; instalowanie urządzeń służących oszczędzaniu energii w zakładach pracy; akcje recyklingowe organizowane wśród i dla pracowników </a:t>
                      </a:r>
                      <a:endParaRPr lang="pl-PL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7461142"/>
                  </a:ext>
                </a:extLst>
              </a:tr>
              <a:tr h="5792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Uczciwe praktyki rynkowe</a:t>
                      </a:r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Zaangażowanie w kierunkową edukację młodzieży starachowickiej; akcje rekrutacyjne</a:t>
                      </a:r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7845356"/>
                  </a:ext>
                </a:extLst>
              </a:tr>
              <a:tr h="5792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Relacje z konsumentami</a:t>
                      </a:r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Promocja firm i ich działalności; promocja działań na rzecz społeczności i pracowników</a:t>
                      </a:r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5565794"/>
                  </a:ext>
                </a:extLst>
              </a:tr>
              <a:tr h="827479">
                <a:tc>
                  <a:txBody>
                    <a:bodyPr/>
                    <a:lstStyle/>
                    <a:p>
                      <a:r>
                        <a:rPr lang="pl-PL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Zaangażowanie społeczne</a:t>
                      </a:r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l-PL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 rozwój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Wolontariat pracowniczy; polityka prozdrowotna prowadzona przez firmy; wspieranie rodzin pracowników firmy; współpraca z organizacjami pomocowymi; współpraca z organizacjami pozarządowymi</a:t>
                      </a:r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55257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58923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9E4235D-B3D7-4BDC-BAE8-A788406CF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cap="none" dirty="0"/>
              <a:t>Rozwój sektora gospodarczego </a:t>
            </a:r>
            <a:br>
              <a:rPr lang="pl-PL" cap="none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0A4169F-EFFE-4E90-9D1F-440786433AB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073350"/>
            <a:ext cx="10363826" cy="371785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l-PL" dirty="0"/>
              <a:t>Perspektywa rozwoju starachowickich przedsiębiorstw różni się w zależności od wielkości przedsiębiorstwa. Inną wizję rozwoju posiadają inwestorzy zlokalizowani na strefie, a inną mali przedsiębiorcy, którzy swoją działalność prowadzą bezpośrednio na terenie miasta. Podczas przeprowadzania badań jakościowych poruszono kwestię wprowadzenia innowacyjności w przedsięwzięciach lokalnych pracodawców. Przyjmuje się, że działalność innowacyjna to całokształt działań naukowych, technicznych, organizacyjnych, finansowych i komercyjnych, które rzeczywiście prowadzą lub mają w zamierzeniu prowadzić do wdrażania innowacji. Niektóre z tych działań same z siebie mają charakter innowacyjny, natomiast inne nie są nowością, lecz są konieczne do wdrażania innowacji. Działalność innowacyjna obejmuje także działalność badawczo-rozwojową (B+R), która nie jest bezpośrednio związana z tworzeniem konkretnej innowacji. 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895659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6E3254AE-C4CD-426D-A6E8-7FA13B0F8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64B7741B-79CB-4BFA-B345-571537C896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794" y="1839433"/>
            <a:ext cx="6421380" cy="4104167"/>
          </a:xfrm>
          <a:prstGeom prst="roundRect">
            <a:avLst>
              <a:gd name="adj" fmla="val 530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F5C53434-A0C7-4A81-8EB0-D460DAD9B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86A681E7-2979-49E2-A550-CC0F39342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>
            <a:normAutofit/>
          </a:bodyPr>
          <a:lstStyle/>
          <a:p>
            <a:pPr algn="l"/>
            <a:r>
              <a:rPr lang="pl-PL" sz="2000" b="1" dirty="0"/>
              <a:t>Wykres 6 </a:t>
            </a:r>
            <a:r>
              <a:rPr lang="pl-PL" sz="2000" b="1" cap="none" dirty="0"/>
              <a:t>Działania podejmowane w zakresie rozwoju firmy</a:t>
            </a:r>
            <a:br>
              <a:rPr lang="pl-PL" b="1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C71CA5D-4A59-461F-BE27-4FCA6740B7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84791" y="1754372"/>
            <a:ext cx="4625161" cy="475275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1600" dirty="0"/>
              <a:t>Do najbardziej popularnych aktywności podejmowanych na rzecz rozwoju własnej firmy należy prowadzenie działań promocyjnych (67%). Spośród badanych 40% respondentów wskazało, że zakupuje nowe narzędzia, maszyny, usługi. Z kolei 20% badanych przedsiębiorców deklaruje, iż podejmuje prace badawczo-rozwojowe w celu określenia kierunków działań. Niewielka liczba przedsiębiorstw zwiększa efektywność podejmowanych działań poprzez inwestycje (13%) oraz prowadzi badania rynku (7%). Niepokojące są wyniki, które dotyczą deklaracji (aż 27% badanych) braku działań podejmowanych przez przedsiębiorców w ramach samorozwoju</a:t>
            </a:r>
          </a:p>
        </p:txBody>
      </p:sp>
    </p:spTree>
    <p:extLst>
      <p:ext uri="{BB962C8B-B14F-4D97-AF65-F5344CB8AC3E}">
        <p14:creationId xmlns:p14="http://schemas.microsoft.com/office/powerpoint/2010/main" val="2583461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4B84744-2829-4F7F-93F6-41CC8EA50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891306"/>
          </a:xfrm>
        </p:spPr>
        <p:txBody>
          <a:bodyPr/>
          <a:lstStyle/>
          <a:p>
            <a:r>
              <a:rPr lang="pl-PL" dirty="0"/>
              <a:t>Działania w sferze perspektyw rozwoju </a:t>
            </a: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D3438429-D6D5-47D7-AB89-A6486FBEA958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541126601"/>
              </p:ext>
            </p:extLst>
          </p:nvPr>
        </p:nvGraphicFramePr>
        <p:xfrm>
          <a:off x="913774" y="1509824"/>
          <a:ext cx="10617826" cy="47296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3326">
                  <a:extLst>
                    <a:ext uri="{9D8B030D-6E8A-4147-A177-3AD203B41FA5}">
                      <a16:colId xmlns:a16="http://schemas.microsoft.com/office/drawing/2014/main" val="3692115678"/>
                    </a:ext>
                  </a:extLst>
                </a:gridCol>
                <a:gridCol w="8064500">
                  <a:extLst>
                    <a:ext uri="{9D8B030D-6E8A-4147-A177-3AD203B41FA5}">
                      <a16:colId xmlns:a16="http://schemas.microsoft.com/office/drawing/2014/main" val="2189290296"/>
                    </a:ext>
                  </a:extLst>
                </a:gridCol>
              </a:tblGrid>
              <a:tr h="1801774">
                <a:tc>
                  <a:txBody>
                    <a:bodyPr/>
                    <a:lstStyle/>
                    <a:p>
                      <a:r>
                        <a:rPr lang="pl-PL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Promocja starachowickich przedsiębiorstw</a:t>
                      </a:r>
                      <a:endParaRPr lang="pl-PL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 współpracy z miastem należałoby stworzyć folder działających na terenie miasta małych przedsiębiorstw według kategorii: gastronomia, usługi stolarskie, usługi fryzjerskie, usługi florystyczne itp. Taki folder powinien być opatrzoną danymi kontaktowymi i trafić do jak najszerszej grupy mieszkańców. Dodatkowo powinien znaleźć się na stronie internetowej np. Urzędu Miasta. </a:t>
                      </a:r>
                      <a:endParaRPr lang="pl-PL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7209428"/>
                  </a:ext>
                </a:extLst>
              </a:tr>
              <a:tr h="1126109">
                <a:tc>
                  <a:txBody>
                    <a:bodyPr/>
                    <a:lstStyle/>
                    <a:p>
                      <a:r>
                        <a:rPr lang="pl-P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Innowacyjność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Pomoc dla przedsiębiorstw pod hasłem „Platformy startowe” B + R na rozwój własnych działalności, poszukiwania nowych rozwiązań, radzenia sobie z trudnościami, poszukiwanie pomocy finansowej itp. </a:t>
                      </a:r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8199087"/>
                  </a:ext>
                </a:extLst>
              </a:tr>
              <a:tr h="1801774">
                <a:tc>
                  <a:txBody>
                    <a:bodyPr/>
                    <a:lstStyle/>
                    <a:p>
                      <a:r>
                        <a:rPr lang="pl-P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Rozwój społeczny 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Podjęcie działań przez Urząd Miasta w celu organizowania konkursów np. „Rzetelna firma”, „Kobieta przedsiębiorcza”, „Najlepsza cukiernia” itp. Do konkursów zgłaszano by drobnych przedsiębiorców, a ocenę dokonywałoby lokalne społeczeństwo. Zwycięzca mógłby otrzymać  np. certyfikat od Urzędu Miasta. </a:t>
                      </a:r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17327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54203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Symbol zastępczy zawartości 5">
            <a:extLst>
              <a:ext uri="{FF2B5EF4-FFF2-40B4-BE49-F238E27FC236}">
                <a16:creationId xmlns:a16="http://schemas.microsoft.com/office/drawing/2014/main" id="{19CC84EC-9BD9-4130-8903-2F9A8DD4251E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049694634"/>
              </p:ext>
            </p:extLst>
          </p:nvPr>
        </p:nvGraphicFramePr>
        <p:xfrm>
          <a:off x="1066800" y="411480"/>
          <a:ext cx="10883900" cy="61036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1400">
                  <a:extLst>
                    <a:ext uri="{9D8B030D-6E8A-4147-A177-3AD203B41FA5}">
                      <a16:colId xmlns:a16="http://schemas.microsoft.com/office/drawing/2014/main" val="695668271"/>
                    </a:ext>
                  </a:extLst>
                </a:gridCol>
                <a:gridCol w="8572500">
                  <a:extLst>
                    <a:ext uri="{9D8B030D-6E8A-4147-A177-3AD203B41FA5}">
                      <a16:colId xmlns:a16="http://schemas.microsoft.com/office/drawing/2014/main" val="834155048"/>
                    </a:ext>
                  </a:extLst>
                </a:gridCol>
              </a:tblGrid>
              <a:tr h="1790395">
                <a:tc>
                  <a:txBody>
                    <a:bodyPr/>
                    <a:lstStyle/>
                    <a:p>
                      <a:r>
                        <a:rPr lang="pl-PL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Wizualizacja miasta</a:t>
                      </a:r>
                      <a:endParaRPr lang="pl-PL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Ustawienie na terenie miasta (np. ronda, skrzyżowania ulic, parki) więcej „eksponatów z dawnej epoki” (maszyny), które były wykorzystywane do produkcji samochodów ciężarowych dawniej. Odnowienie takich eksponatów i wyeksponowanie ich </a:t>
                      </a:r>
                      <a:br>
                        <a:rPr lang="pl-PL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widocznych miejscach stałoby się wizytówką miasta, a swoją tradycją nawiązywałoby do  historii rozwoju przemysłu i produkcji na terenie Starachowic. </a:t>
                      </a:r>
                      <a:endParaRPr lang="pl-PL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3154244"/>
                  </a:ext>
                </a:extLst>
              </a:tr>
              <a:tr h="3255264">
                <a:tc>
                  <a:txBody>
                    <a:bodyPr/>
                    <a:lstStyle/>
                    <a:p>
                      <a:r>
                        <a:rPr lang="pl-P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Wsparcie obcokrajowców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Podjęcie działań na rzecz zatrudniania obcokrajowców w zakresie: pomoc w znalezieniu mieszkania, zaoferowanie świadczeń socjalnych, dostępu do przedszkoli i opieki medycznej. Takie zadanie jest potrzebne z uwagi na sytuację napływu ludności </a:t>
                      </a:r>
                      <a:br>
                        <a:rPr lang="pl-P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 zagranicy w poszukiwaniu pracy. SSE zatrudnia wielu obcokrajowców, jednak są to „pracownicy sezonowi, tymczasowi”, którzy nabywszy doświadczenie powracają do swojego kraju lub szukają pracy gdzie indziej. Pracodawcy wychodzą z założenia, że można by było wesprzeć takich pracowników oferując im lepsze warunki życiowe, co z pewnością zachęciłoby obcokrajowców do stania się pracownikami stałymi. Rozwiązałoby to problem dużych przedsiębiorstw z deficytem pracowniczym, a z drugiej strony rozwinęłaby się wizja miasta przyjaznego i wspierającego obcokrajowców pracujących na strefie. </a:t>
                      </a:r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8681687"/>
                  </a:ext>
                </a:extLst>
              </a:tr>
              <a:tr h="1057961">
                <a:tc>
                  <a:txBody>
                    <a:bodyPr/>
                    <a:lstStyle/>
                    <a:p>
                      <a:r>
                        <a:rPr lang="pl-P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Współpraca lokalnych przedsiębiorstw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Zaoferowanie wsparcia w postaci oferowania lokali, terenu, hal. Pomoc w prowadzeniu prac remontowych np. pozwolenia, załatwianie spraw administracyjnych, szukanie wykonawców. Pomoc w postaci obniżenia podatków lub tymczasowe zwolnienia z opłat. </a:t>
                      </a:r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42187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47046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73616B8-682F-4F30-95E6-9B86213EF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149" y="1054452"/>
            <a:ext cx="10364451" cy="795613"/>
          </a:xfrm>
        </p:spPr>
        <p:txBody>
          <a:bodyPr>
            <a:normAutofit fontScale="90000"/>
          </a:bodyPr>
          <a:lstStyle/>
          <a:p>
            <a:r>
              <a:rPr lang="pl-PL" cap="none" dirty="0"/>
              <a:t>Analiza SWOT  </a:t>
            </a:r>
            <a:br>
              <a:rPr lang="pl-PL" cap="none" dirty="0"/>
            </a:br>
            <a:endParaRPr lang="pl-PL" dirty="0"/>
          </a:p>
        </p:txBody>
      </p:sp>
      <p:graphicFrame>
        <p:nvGraphicFramePr>
          <p:cNvPr id="5" name="Symbol zastępczy zawartości 4">
            <a:extLst>
              <a:ext uri="{FF2B5EF4-FFF2-40B4-BE49-F238E27FC236}">
                <a16:creationId xmlns:a16="http://schemas.microsoft.com/office/drawing/2014/main" id="{EEC42AB7-E8E4-4551-BBED-FFA4FDDB6B85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87036518"/>
              </p:ext>
            </p:extLst>
          </p:nvPr>
        </p:nvGraphicFramePr>
        <p:xfrm>
          <a:off x="914400" y="1670417"/>
          <a:ext cx="10363200" cy="42572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81600">
                  <a:extLst>
                    <a:ext uri="{9D8B030D-6E8A-4147-A177-3AD203B41FA5}">
                      <a16:colId xmlns:a16="http://schemas.microsoft.com/office/drawing/2014/main" val="2782905501"/>
                    </a:ext>
                  </a:extLst>
                </a:gridCol>
                <a:gridCol w="5181600">
                  <a:extLst>
                    <a:ext uri="{9D8B030D-6E8A-4147-A177-3AD203B41FA5}">
                      <a16:colId xmlns:a16="http://schemas.microsoft.com/office/drawing/2014/main" val="936286012"/>
                    </a:ext>
                  </a:extLst>
                </a:gridCol>
              </a:tblGrid>
              <a:tr h="477728">
                <a:tc>
                  <a:txBody>
                    <a:bodyPr/>
                    <a:lstStyle/>
                    <a:p>
                      <a:r>
                        <a:rPr lang="pl-PL" dirty="0"/>
                        <a:t>MOCNE STRONY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SŁABE STRONY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3875267"/>
                  </a:ext>
                </a:extLst>
              </a:tr>
              <a:tr h="128085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800" dirty="0"/>
                        <a:t>* </a:t>
                      </a:r>
                      <a:r>
                        <a:rPr lang="pl-PL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Dobrze rozwinięty przemysł </a:t>
                      </a:r>
                      <a:endParaRPr lang="pl-PL" sz="28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800" dirty="0"/>
                        <a:t>* </a:t>
                      </a:r>
                      <a:r>
                        <a:rPr lang="pl-PL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Działalność strefy SSE „Starachowice” </a:t>
                      </a:r>
                      <a:endParaRPr lang="pl-PL" sz="28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800" dirty="0"/>
                        <a:t>* </a:t>
                      </a:r>
                      <a:r>
                        <a:rPr lang="pl-PL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Rozwój inwestycyjny miasta</a:t>
                      </a:r>
                      <a:endParaRPr lang="pl-PL" sz="28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800" dirty="0"/>
                        <a:t>* </a:t>
                      </a:r>
                      <a:r>
                        <a:rPr lang="pl-PL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Akweny wodne na terenie miasta jako perspektywa rozwoju turystyki </a:t>
                      </a:r>
                      <a:endParaRPr lang="pl-PL" sz="2800" dirty="0"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2800" dirty="0"/>
                        <a:t>* </a:t>
                      </a:r>
                      <a:r>
                        <a:rPr lang="pl-PL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Bogate tradycje gospodarcze</a:t>
                      </a:r>
                      <a:endParaRPr lang="pl-PL" sz="2800" dirty="0"/>
                    </a:p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800" dirty="0"/>
                        <a:t>* </a:t>
                      </a:r>
                      <a:r>
                        <a:rPr lang="pl-PL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Niewystarczająca współpraca </a:t>
                      </a:r>
                      <a:br>
                        <a:rPr lang="pl-PL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 miastem i innymi organizacjami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800" dirty="0"/>
                        <a:t>* </a:t>
                      </a:r>
                      <a:r>
                        <a:rPr lang="pl-PL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Bliskość większych ośrodków urbanistycznych np. Kielc, Warszawy, Krakowa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800" dirty="0"/>
                        <a:t>* </a:t>
                      </a:r>
                      <a:r>
                        <a:rPr lang="pl-PL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Brak kształcenia akademickiego </a:t>
                      </a:r>
                    </a:p>
                    <a:p>
                      <a:r>
                        <a:rPr lang="pl-PL" sz="2800" dirty="0"/>
                        <a:t>* </a:t>
                      </a:r>
                      <a:r>
                        <a:rPr lang="pl-PL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Niewystarczające zaplecze naukowo-badawcze</a:t>
                      </a:r>
                      <a:endParaRPr lang="pl-PL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53441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83331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A63378E-2661-40FA-A653-115B313C3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149" y="1107616"/>
            <a:ext cx="10364451" cy="955102"/>
          </a:xfrm>
        </p:spPr>
        <p:txBody>
          <a:bodyPr/>
          <a:lstStyle/>
          <a:p>
            <a:r>
              <a:rPr lang="pl-PL" cap="none" dirty="0"/>
              <a:t>Analiza SWOT</a:t>
            </a:r>
            <a:endParaRPr lang="pl-PL" dirty="0"/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87EB85B0-C302-4C96-B907-CA73BB1D52D4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761198431"/>
              </p:ext>
            </p:extLst>
          </p:nvPr>
        </p:nvGraphicFramePr>
        <p:xfrm>
          <a:off x="913149" y="2062718"/>
          <a:ext cx="10363200" cy="45186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81600">
                  <a:extLst>
                    <a:ext uri="{9D8B030D-6E8A-4147-A177-3AD203B41FA5}">
                      <a16:colId xmlns:a16="http://schemas.microsoft.com/office/drawing/2014/main" val="4060532386"/>
                    </a:ext>
                  </a:extLst>
                </a:gridCol>
                <a:gridCol w="5181600">
                  <a:extLst>
                    <a:ext uri="{9D8B030D-6E8A-4147-A177-3AD203B41FA5}">
                      <a16:colId xmlns:a16="http://schemas.microsoft.com/office/drawing/2014/main" val="3761701528"/>
                    </a:ext>
                  </a:extLst>
                </a:gridCol>
              </a:tblGrid>
              <a:tr h="586759">
                <a:tc>
                  <a:txBody>
                    <a:bodyPr/>
                    <a:lstStyle/>
                    <a:p>
                      <a:r>
                        <a:rPr lang="pl-PL" dirty="0"/>
                        <a:t>SZANSE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ZAGROŻENIA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7897414"/>
                  </a:ext>
                </a:extLst>
              </a:tr>
              <a:tr h="5867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800" dirty="0"/>
                        <a:t>* </a:t>
                      </a:r>
                      <a:r>
                        <a:rPr lang="pl-PL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Stworzenie silnego ośrodka gospodarczego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800" dirty="0"/>
                        <a:t>* </a:t>
                      </a:r>
                      <a:r>
                        <a:rPr lang="pl-PL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Rozwój turystyki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800" dirty="0"/>
                        <a:t>* </a:t>
                      </a:r>
                      <a:r>
                        <a:rPr lang="pl-PL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Dostępność środków UE na rozwój przedsiębiorczości </a:t>
                      </a:r>
                    </a:p>
                    <a:p>
                      <a:r>
                        <a:rPr lang="pl-PL" sz="2800" dirty="0"/>
                        <a:t>* </a:t>
                      </a:r>
                      <a:r>
                        <a:rPr lang="pl-PL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Rozwój i wzmocnienie instytucji otoczenia biznesu </a:t>
                      </a:r>
                      <a:endParaRPr lang="pl-P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800" dirty="0"/>
                        <a:t>* </a:t>
                      </a:r>
                      <a:r>
                        <a:rPr lang="pl-PL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Migracje ludzi młodych za wykształceniem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800" dirty="0"/>
                        <a:t>* </a:t>
                      </a:r>
                      <a:r>
                        <a:rPr lang="pl-PL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Ograniczony dostęp terenów pod dalszy rozwój inwestycji na strefie </a:t>
                      </a:r>
                    </a:p>
                    <a:p>
                      <a:r>
                        <a:rPr lang="pl-PL" sz="2800" dirty="0"/>
                        <a:t>* </a:t>
                      </a:r>
                      <a:r>
                        <a:rPr lang="pl-PL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Niekorzystne zmiany demograficzne – starzenie się społeczeństwa, spadek liczby ludności w wieku produkcyjnym</a:t>
                      </a:r>
                      <a:endParaRPr lang="pl-PL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75671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42658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B73DDEF-0F5E-4D9A-84F5-12532ACA6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923204"/>
          </a:xfrm>
        </p:spPr>
        <p:txBody>
          <a:bodyPr>
            <a:normAutofit fontScale="90000"/>
          </a:bodyPr>
          <a:lstStyle/>
          <a:p>
            <a:r>
              <a:rPr lang="pl-PL" sz="4000" cap="none" dirty="0"/>
              <a:t>WNIOSKI</a:t>
            </a:r>
            <a:br>
              <a:rPr lang="pl-PL" cap="none" dirty="0"/>
            </a:br>
            <a:endParaRPr lang="pl-PL" dirty="0"/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B687DF85-4911-4767-A978-70D67D2E6B1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416597"/>
            <a:ext cx="10363826" cy="5116550"/>
          </a:xfrm>
        </p:spPr>
        <p:txBody>
          <a:bodyPr>
            <a:normAutofit lnSpcReduction="10000"/>
          </a:bodyPr>
          <a:lstStyle/>
          <a:p>
            <a:pPr marL="457200" indent="-457200">
              <a:buAutoNum type="arabicPeriod"/>
            </a:pPr>
            <a:r>
              <a:rPr lang="pl-PL" dirty="0"/>
              <a:t>W sektorze gospodarczym Starachowic można wyodrębnić dwa obszary funkcjonowania przedsiębiorstw lokalnych: SSE (najczęściej duże firmy) oraz przedsiębiorstwa zlokalizowane na terenie miasta, centrum (firmy mniejsze).</a:t>
            </a:r>
          </a:p>
          <a:p>
            <a:pPr marL="457200" indent="-457200">
              <a:buAutoNum type="arabicPeriod"/>
            </a:pPr>
            <a:r>
              <a:rPr lang="pl-PL" dirty="0"/>
              <a:t>Do wiodących gałęzi starachowickiej gospodarki należy przemysł związany z przetwórstwem metalu, produkcji wyrobów metalowych oraz pojazdów samochodowych. </a:t>
            </a:r>
          </a:p>
          <a:p>
            <a:pPr marL="457200" indent="-457200">
              <a:buAutoNum type="arabicPeriod"/>
            </a:pPr>
            <a:r>
              <a:rPr lang="pl-PL" dirty="0"/>
              <a:t>Głównym problemem rozwoju lokalnych przedsiębiorstw jest deficyt pracowników wykwalifikowanych z odpowiednim doświadczeniem. </a:t>
            </a:r>
          </a:p>
          <a:p>
            <a:pPr marL="457200" indent="-457200">
              <a:buAutoNum type="arabicPeriod"/>
            </a:pPr>
            <a:r>
              <a:rPr lang="pl-PL" dirty="0"/>
              <a:t>Zauważa się problem z jednej strony migracji młodych mieszkańców Starachowic do większych aglomeracji w celu znalezienia odpowiedniej </a:t>
            </a:r>
            <a:br>
              <a:rPr lang="pl-PL" dirty="0"/>
            </a:br>
            <a:r>
              <a:rPr lang="pl-PL" dirty="0"/>
              <a:t>i satysfakcjonującej pracy, a z drugiej strony uwidacznia się problem wzrastającego napływu pracowników z innych krajów, którzy odbierani są przez mieszkańców miasta jako konkurencja na rynku pracy. </a:t>
            </a:r>
          </a:p>
        </p:txBody>
      </p:sp>
    </p:spTree>
    <p:extLst>
      <p:ext uri="{BB962C8B-B14F-4D97-AF65-F5344CB8AC3E}">
        <p14:creationId xmlns:p14="http://schemas.microsoft.com/office/powerpoint/2010/main" val="31118428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125662A-D64E-4FE2-B060-4E8AC8EB0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720338"/>
            <a:ext cx="10364451" cy="692925"/>
          </a:xfrm>
        </p:spPr>
        <p:txBody>
          <a:bodyPr/>
          <a:lstStyle/>
          <a:p>
            <a:r>
              <a:rPr lang="pl-PL" cap="none" dirty="0"/>
              <a:t>WNIOSKI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6BECE7B-57D1-47B4-9BA1-F43C0E3FE8C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479884"/>
            <a:ext cx="10363826" cy="4311315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5. Uwzględniając procesy rekrutacyjne pracodawcy nie wskazują na poważniejsze problemy z pozyskaniem pracowników, jednakże zauważają trudności z zatrudnieniem  specjalistów z doświadczeniem. </a:t>
            </a:r>
          </a:p>
          <a:p>
            <a:pPr marL="0" indent="0">
              <a:buNone/>
            </a:pPr>
            <a:r>
              <a:rPr lang="pl-PL" dirty="0"/>
              <a:t>6. W zakresie najbardziej pożądanych kompetencji pracowniczych pracodawcy wymienili: doświadczenie zawodowe, kreatywność oraz samodzielność. </a:t>
            </a:r>
          </a:p>
          <a:p>
            <a:pPr marL="0" indent="0">
              <a:buNone/>
            </a:pPr>
            <a:r>
              <a:rPr lang="pl-PL" dirty="0"/>
              <a:t>7. Przedsiębiorcy wskazują na niewystarczającą współpracę przedsiębiorstw z innymi podmiotami oraz samorządem lokalnym. </a:t>
            </a:r>
          </a:p>
          <a:p>
            <a:pPr marL="0" indent="0">
              <a:buNone/>
            </a:pPr>
            <a:r>
              <a:rPr lang="pl-PL" dirty="0"/>
              <a:t>8. Założenia CSR są realizowane na ograniczonym poziomie realizacji </a:t>
            </a:r>
            <a:br>
              <a:rPr lang="pl-PL" dirty="0"/>
            </a:br>
            <a:r>
              <a:rPr lang="pl-PL" dirty="0"/>
              <a:t>i często widoczny jest brak świadomości pracodawców w tym zakresie, szczególnie w odniesieniu do lokalnych przedsiębiorców. </a:t>
            </a:r>
          </a:p>
        </p:txBody>
      </p:sp>
    </p:spTree>
    <p:extLst>
      <p:ext uri="{BB962C8B-B14F-4D97-AF65-F5344CB8AC3E}">
        <p14:creationId xmlns:p14="http://schemas.microsoft.com/office/powerpoint/2010/main" val="15672281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A0F1A89-FBDC-4557-93CB-776AA8162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873399"/>
          </a:xfrm>
        </p:spPr>
        <p:txBody>
          <a:bodyPr>
            <a:normAutofit/>
          </a:bodyPr>
          <a:lstStyle/>
          <a:p>
            <a:r>
              <a:rPr lang="pl-PL" cap="none" dirty="0"/>
              <a:t>WNIOSKI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4714E97-E566-43DE-AC72-8762F8EEC96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400" y="1744579"/>
            <a:ext cx="10363826" cy="3890209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9. Widoczny jest niski stopień promocji lokalnych przedsiębiorstw, zwłaszcza tych mniejszych i świadczących drobniejsze usługi i sprzedaż. </a:t>
            </a:r>
          </a:p>
          <a:p>
            <a:pPr marL="0" indent="0">
              <a:buNone/>
            </a:pPr>
            <a:r>
              <a:rPr lang="pl-PL" dirty="0"/>
              <a:t>10. Wysoka ranga umiejętności miękkich wśród pracowników, powinna stanowić podstawę działań ukierunkowanych na utrzymanie pracowników.</a:t>
            </a:r>
          </a:p>
        </p:txBody>
      </p:sp>
    </p:spTree>
    <p:extLst>
      <p:ext uri="{BB962C8B-B14F-4D97-AF65-F5344CB8AC3E}">
        <p14:creationId xmlns:p14="http://schemas.microsoft.com/office/powerpoint/2010/main" val="3341221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B336627-93D9-47A8-B301-084F98C61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579109"/>
            <a:ext cx="10364451" cy="1596177"/>
          </a:xfrm>
        </p:spPr>
        <p:txBody>
          <a:bodyPr/>
          <a:lstStyle/>
          <a:p>
            <a:r>
              <a:rPr lang="pl-PL" cap="none" dirty="0"/>
              <a:t>Strefa społeczno-demograficzna gminy </a:t>
            </a:r>
            <a:br>
              <a:rPr lang="pl-PL" cap="none" dirty="0"/>
            </a:br>
            <a:endParaRPr lang="pl-PL" dirty="0"/>
          </a:p>
        </p:txBody>
      </p:sp>
      <p:pic>
        <p:nvPicPr>
          <p:cNvPr id="4" name="Wykres 13">
            <a:extLst>
              <a:ext uri="{FF2B5EF4-FFF2-40B4-BE49-F238E27FC236}">
                <a16:creationId xmlns:a16="http://schemas.microsoft.com/office/drawing/2014/main" id="{0EFFB25D-709C-4AC0-AE11-CA74A56EBA35}"/>
              </a:ext>
            </a:extLst>
          </p:cNvPr>
          <p:cNvPicPr>
            <a:picLocks noGrp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197" y="1592113"/>
            <a:ext cx="4660028" cy="2789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Wykres 18">
            <a:extLst>
              <a:ext uri="{FF2B5EF4-FFF2-40B4-BE49-F238E27FC236}">
                <a16:creationId xmlns:a16="http://schemas.microsoft.com/office/drawing/2014/main" id="{345F2860-46B1-4953-BB93-F5DA3F2EA8BF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775" y="3805807"/>
            <a:ext cx="5017793" cy="2789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ytuł 1">
            <a:extLst>
              <a:ext uri="{FF2B5EF4-FFF2-40B4-BE49-F238E27FC236}">
                <a16:creationId xmlns:a16="http://schemas.microsoft.com/office/drawing/2014/main" id="{FBCAF563-546F-41C4-BB64-1AF3C649AA3E}"/>
              </a:ext>
            </a:extLst>
          </p:cNvPr>
          <p:cNvSpPr txBox="1">
            <a:spLocks/>
          </p:cNvSpPr>
          <p:nvPr/>
        </p:nvSpPr>
        <p:spPr>
          <a:xfrm>
            <a:off x="749343" y="1592113"/>
            <a:ext cx="534665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br>
              <a:rPr lang="pl-PL" cap="none" dirty="0"/>
            </a:br>
            <a:endParaRPr lang="pl-PL" dirty="0"/>
          </a:p>
        </p:txBody>
      </p:sp>
      <p:sp>
        <p:nvSpPr>
          <p:cNvPr id="7" name="Tytuł 1">
            <a:extLst>
              <a:ext uri="{FF2B5EF4-FFF2-40B4-BE49-F238E27FC236}">
                <a16:creationId xmlns:a16="http://schemas.microsoft.com/office/drawing/2014/main" id="{071B2EA7-7C4F-4FEF-9246-D5FBAD9C6D1A}"/>
              </a:ext>
            </a:extLst>
          </p:cNvPr>
          <p:cNvSpPr txBox="1">
            <a:spLocks/>
          </p:cNvSpPr>
          <p:nvPr/>
        </p:nvSpPr>
        <p:spPr>
          <a:xfrm>
            <a:off x="640873" y="1456660"/>
            <a:ext cx="5455128" cy="21342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pl-PL" sz="1800" cap="none" dirty="0"/>
          </a:p>
          <a:p>
            <a:pPr algn="l"/>
            <a:endParaRPr lang="pl-PL" sz="1800" cap="none" dirty="0"/>
          </a:p>
          <a:p>
            <a:pPr algn="l"/>
            <a:r>
              <a:rPr lang="pl-PL" sz="2200" cap="none" dirty="0"/>
              <a:t>Mocne strony: </a:t>
            </a:r>
            <a:br>
              <a:rPr lang="pl-PL" sz="2200" cap="none" dirty="0"/>
            </a:br>
            <a:r>
              <a:rPr lang="pl-PL" sz="2200" cap="none" dirty="0"/>
              <a:t>-</a:t>
            </a:r>
            <a:endParaRPr lang="pl-PL" sz="2000" cap="none" dirty="0"/>
          </a:p>
          <a:p>
            <a:pPr marL="342900" indent="-342900" algn="l">
              <a:buFontTx/>
              <a:buChar char="-"/>
            </a:pPr>
            <a:endParaRPr lang="pl-PL" sz="2000" cap="none" dirty="0"/>
          </a:p>
          <a:p>
            <a:pPr algn="l"/>
            <a:endParaRPr lang="pl-PL" dirty="0"/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79F7894E-7447-46A8-8726-7D3CF314B6B5}"/>
              </a:ext>
            </a:extLst>
          </p:cNvPr>
          <p:cNvSpPr txBox="1">
            <a:spLocks/>
          </p:cNvSpPr>
          <p:nvPr/>
        </p:nvSpPr>
        <p:spPr>
          <a:xfrm>
            <a:off x="6260434" y="4518837"/>
            <a:ext cx="5455128" cy="19889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000" cap="none" dirty="0"/>
              <a:t>Słabe strony:</a:t>
            </a:r>
          </a:p>
          <a:p>
            <a:pPr marL="342900" indent="-342900" algn="l">
              <a:buFontTx/>
              <a:buChar char="-"/>
            </a:pPr>
            <a:br>
              <a:rPr lang="pl-PL" cap="none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072379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5B2A44F-4903-4D64-91AB-99FE1FB72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Rekomendacje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CCA8ACB-18BF-4EF8-9558-80F5EB05C21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pl-PL" dirty="0"/>
              <a:t>Należy rozwijać i wspierać rozwój przedsiębiorstw, mniejszych i zlokalizowanych na terenie miasta. </a:t>
            </a:r>
          </a:p>
          <a:p>
            <a:pPr marL="457200" indent="-457200">
              <a:buAutoNum type="arabicPeriod"/>
            </a:pPr>
            <a:r>
              <a:rPr lang="pl-PL" dirty="0"/>
              <a:t>Istnieje potrzeba prowadzenia, realizacji oraz organizacji kursów i szkoleń zmieniających kwalifikacje pracowników i osób bezrobotnych do potrzeb lokalnego rynku pracy. </a:t>
            </a:r>
          </a:p>
          <a:p>
            <a:pPr marL="457200" indent="-457200">
              <a:buAutoNum type="arabicPeriod"/>
            </a:pPr>
            <a:r>
              <a:rPr lang="pl-PL" dirty="0"/>
              <a:t>Zalecane jest oferowanie potencjalnym pracownikom możliwości stażu, czasowego zatrudnienia, organizacji kursów i szkoleń oraz lepszych warunków pracy. </a:t>
            </a:r>
          </a:p>
        </p:txBody>
      </p:sp>
    </p:spTree>
    <p:extLst>
      <p:ext uri="{BB962C8B-B14F-4D97-AF65-F5344CB8AC3E}">
        <p14:creationId xmlns:p14="http://schemas.microsoft.com/office/powerpoint/2010/main" val="8919120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84487A5-6CAB-4804-AC5D-8B0777362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Rekomendacje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BF89F5E-2184-468F-A9C7-906A6E93FBB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dirty="0"/>
              <a:t>4. W przypadku obcokrajowców przedsiębiorcy powinni oferować dogodniejsze warunków socjalno-bytowych, aby zatrzymać pracownika „na dłużej”. </a:t>
            </a:r>
          </a:p>
          <a:p>
            <a:pPr marL="0" indent="0">
              <a:buNone/>
            </a:pPr>
            <a:r>
              <a:rPr lang="pl-PL" dirty="0"/>
              <a:t>5. Wyznacznikiem działalności w ramach CSR powinno być nawiązywanie i zacieśnianie współpracy międzysektorowej na rzecz rozwoju społecznego, gospodarczego </a:t>
            </a:r>
            <a:br>
              <a:rPr lang="pl-PL" dirty="0"/>
            </a:br>
            <a:r>
              <a:rPr lang="pl-PL" dirty="0"/>
              <a:t>i przestrzenno-funkcjonalnego poprzez m.in. organizacje wspólnych inicjatyw, imprez kulturalnych, wspierania dzieci i młodzieży, osób starszych itp. </a:t>
            </a:r>
          </a:p>
          <a:p>
            <a:pPr marL="0" indent="0">
              <a:buNone/>
            </a:pPr>
            <a:r>
              <a:rPr lang="pl-PL" dirty="0"/>
              <a:t>6. Kreowanie wspólnej promocji lokalnych firm poprzez np. opracowanie i opublikowanie folderu reklamowego jest oczekiwanym działaniem przez lokalnych przedsiębiorców.</a:t>
            </a:r>
          </a:p>
        </p:txBody>
      </p:sp>
    </p:spTree>
    <p:extLst>
      <p:ext uri="{BB962C8B-B14F-4D97-AF65-F5344CB8AC3E}">
        <p14:creationId xmlns:p14="http://schemas.microsoft.com/office/powerpoint/2010/main" val="14807060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498FB05-79FE-49C8-A276-634B41D69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Rekomendacje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1542516-E2D7-4063-BBC1-3AC6A76269E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7. Kluczowe jest rozważenie dalszego rozwoju terenów inwestycyjnych, tak aby przedsiębiorcy mogli rozwijać prowadzoną przez siebie działalność.</a:t>
            </a:r>
          </a:p>
          <a:p>
            <a:pPr marL="0" indent="0">
              <a:buNone/>
            </a:pPr>
            <a:r>
              <a:rPr lang="pl-PL" dirty="0"/>
              <a:t>8. W ramach prowadzonych działań aktywizujących osoby wykluczone zamieszkujące obszar rewitalizacji, kluczowe jest uwzględnienie potrzeb przedsiębiorców w zakresie oczekiwań względem możliwych do nabycia kompetencji przez osoby wykluczone.</a:t>
            </a:r>
          </a:p>
        </p:txBody>
      </p:sp>
    </p:spTree>
    <p:extLst>
      <p:ext uri="{BB962C8B-B14F-4D97-AF65-F5344CB8AC3E}">
        <p14:creationId xmlns:p14="http://schemas.microsoft.com/office/powerpoint/2010/main" val="38314052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10D439A-3541-4952-9CBC-14259EA39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MOCNE I SŁABE STRONY </a:t>
            </a: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BF10090C-284A-4AFC-B967-0A5DC4D5AB51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050748894"/>
              </p:ext>
            </p:extLst>
          </p:nvPr>
        </p:nvGraphicFramePr>
        <p:xfrm>
          <a:off x="914400" y="2366963"/>
          <a:ext cx="10363200" cy="265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81600">
                  <a:extLst>
                    <a:ext uri="{9D8B030D-6E8A-4147-A177-3AD203B41FA5}">
                      <a16:colId xmlns:a16="http://schemas.microsoft.com/office/drawing/2014/main" val="1154749826"/>
                    </a:ext>
                  </a:extLst>
                </a:gridCol>
                <a:gridCol w="5181600">
                  <a:extLst>
                    <a:ext uri="{9D8B030D-6E8A-4147-A177-3AD203B41FA5}">
                      <a16:colId xmlns:a16="http://schemas.microsoft.com/office/drawing/2014/main" val="13295510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MOCNE STRONY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SŁABE STRONY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80492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l-PL" sz="1800" cap="none" dirty="0"/>
                        <a:t>-    wzrasta przeciętne zatrudnienie;</a:t>
                      </a:r>
                    </a:p>
                    <a:p>
                      <a:pPr marL="342900" indent="-342900" algn="l">
                        <a:buFontTx/>
                        <a:buChar char="-"/>
                      </a:pPr>
                      <a:r>
                        <a:rPr lang="pl-PL" sz="1800" cap="none" dirty="0"/>
                        <a:t>położenie geograficzne;</a:t>
                      </a:r>
                    </a:p>
                    <a:p>
                      <a:pPr marL="342900" indent="-342900" algn="l">
                        <a:buFontTx/>
                        <a:buChar char="-"/>
                      </a:pPr>
                      <a:r>
                        <a:rPr lang="pl-PL" sz="1800" cap="none" dirty="0"/>
                        <a:t>ciekawa historia rozwoju przemysłu;</a:t>
                      </a:r>
                    </a:p>
                    <a:p>
                      <a:pPr marL="342900" indent="-342900" algn="l">
                        <a:buFontTx/>
                        <a:buChar char="-"/>
                      </a:pPr>
                      <a:r>
                        <a:rPr lang="pl-PL" sz="1800" cap="none" dirty="0"/>
                        <a:t>gotowość i chęć podjęcia zatrudnienia;</a:t>
                      </a:r>
                    </a:p>
                    <a:p>
                      <a:pPr marL="342900" indent="-342900" algn="l">
                        <a:buFontTx/>
                        <a:buChar char="-"/>
                      </a:pPr>
                      <a:r>
                        <a:rPr lang="pl-PL" sz="1800" cap="none" dirty="0"/>
                        <a:t>spadek bezrobocia ogólnego; </a:t>
                      </a:r>
                    </a:p>
                    <a:p>
                      <a:pPr marL="342900" indent="-342900" algn="l">
                        <a:buFontTx/>
                        <a:buChar char="-"/>
                      </a:pPr>
                      <a:r>
                        <a:rPr lang="pl-PL" sz="1800" cap="none" dirty="0"/>
                        <a:t>wzrost świadomości mieszkańców na sprawy obywatelskie. </a:t>
                      </a:r>
                    </a:p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l">
                        <a:buFontTx/>
                        <a:buChar char="-"/>
                      </a:pPr>
                      <a:r>
                        <a:rPr lang="pl-PL" sz="1800" cap="none" dirty="0"/>
                        <a:t>zmniejsza się liczba ludności; </a:t>
                      </a:r>
                    </a:p>
                    <a:p>
                      <a:pPr marL="342900" indent="-342900" algn="l">
                        <a:buFontTx/>
                        <a:buChar char="-"/>
                      </a:pPr>
                      <a:r>
                        <a:rPr lang="pl-PL" sz="1800" cap="none" dirty="0"/>
                        <a:t>przybywa osób w wieku poprodukcyjnym; </a:t>
                      </a:r>
                    </a:p>
                    <a:p>
                      <a:pPr marL="342900" indent="-342900" algn="l">
                        <a:buFontTx/>
                        <a:buChar char="-"/>
                      </a:pPr>
                      <a:r>
                        <a:rPr lang="pl-PL" sz="1800" cap="none" dirty="0"/>
                        <a:t>wzrasta bezrobocie wśród osób powyżej 50 r.ż.</a:t>
                      </a:r>
                    </a:p>
                    <a:p>
                      <a:pPr marL="342900" indent="-342900" algn="l">
                        <a:buFontTx/>
                        <a:buChar char="-"/>
                      </a:pPr>
                      <a:r>
                        <a:rPr lang="pl-PL" sz="1800" cap="none" dirty="0"/>
                        <a:t>brak działań na rzecz lokalnej działalności;</a:t>
                      </a:r>
                    </a:p>
                    <a:p>
                      <a:pPr marL="342900" indent="-342900" algn="l">
                        <a:buFontTx/>
                        <a:buChar char="-"/>
                      </a:pPr>
                      <a:r>
                        <a:rPr lang="pl-PL" sz="1800" cap="none" dirty="0"/>
                        <a:t>brak miejsc do rekreacji;</a:t>
                      </a:r>
                    </a:p>
                    <a:p>
                      <a:pPr marL="342900" indent="-342900" algn="l">
                        <a:buFontTx/>
                        <a:buChar char="-"/>
                      </a:pPr>
                      <a:r>
                        <a:rPr lang="pl-PL" sz="2000" cap="none" dirty="0"/>
                        <a:t>niewystarczające kwalifikacje pracowników. </a:t>
                      </a:r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85102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59620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4D9220-99F1-4B3C-B75B-117E133D2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986999"/>
          </a:xfrm>
        </p:spPr>
        <p:txBody>
          <a:bodyPr>
            <a:normAutofit fontScale="90000"/>
          </a:bodyPr>
          <a:lstStyle/>
          <a:p>
            <a:br>
              <a:rPr lang="pl-PL" b="1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7562939-D98B-4DEE-A517-E2F6A58D280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28930" y="2780036"/>
            <a:ext cx="5879805" cy="2320222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pl-PL" dirty="0"/>
              <a:t>Liczba podmiotów wyrejestrowanych z rejestru REGON jest  niewielka w stosunku  do liczby nowo powstających firm na terenie Starachowic. Największy wskaźnik wyrejestrowania działalności odnotowano w 2017 r. w budownictwa przemyśle i budownictwie (-74 podmioty), jednak na terenie miasta właśnie ta dziedzina gospodarcza jest jedną z najpopularniejszych gałęzi prowadzonej działalności gospodarczej regionu.</a:t>
            </a:r>
          </a:p>
        </p:txBody>
      </p:sp>
      <p:sp>
        <p:nvSpPr>
          <p:cNvPr id="5" name="Symbol zastępczy zawartości 2">
            <a:extLst>
              <a:ext uri="{FF2B5EF4-FFF2-40B4-BE49-F238E27FC236}">
                <a16:creationId xmlns:a16="http://schemas.microsoft.com/office/drawing/2014/main" id="{9F8C8BE0-C73A-44C2-9480-4B09EE531618}"/>
              </a:ext>
            </a:extLst>
          </p:cNvPr>
          <p:cNvSpPr txBox="1">
            <a:spLocks/>
          </p:cNvSpPr>
          <p:nvPr/>
        </p:nvSpPr>
        <p:spPr>
          <a:xfrm>
            <a:off x="1289457" y="765120"/>
            <a:ext cx="10363826" cy="1127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3600" cap="none" dirty="0"/>
              <a:t>Strefa gospodarcza gminy </a:t>
            </a:r>
          </a:p>
          <a:p>
            <a:endParaRPr lang="pl-PL" sz="3600" dirty="0"/>
          </a:p>
        </p:txBody>
      </p:sp>
      <p:pic>
        <p:nvPicPr>
          <p:cNvPr id="8195" name="Wykres 1">
            <a:extLst>
              <a:ext uri="{FF2B5EF4-FFF2-40B4-BE49-F238E27FC236}">
                <a16:creationId xmlns:a16="http://schemas.microsoft.com/office/drawing/2014/main" id="{AC05C174-2AF9-49B6-BCA9-70654FDA532C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32" y="3575010"/>
            <a:ext cx="4449652" cy="2780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09C1AABD-4CC8-4EE9-9BF4-247076BC7DA4}"/>
              </a:ext>
            </a:extLst>
          </p:cNvPr>
          <p:cNvSpPr/>
          <p:nvPr/>
        </p:nvSpPr>
        <p:spPr>
          <a:xfrm>
            <a:off x="783265" y="2039198"/>
            <a:ext cx="43416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1600" dirty="0"/>
              <a:t>NASTĄPIŁ OGÓLNY WZROST LICZBY PODMIOTÓW GOSPODARCZYCH. POWSTAŁA I PRĘZNIE ROZWIJA SIĘ SECJALNA STREFA EKONOMICZNA, KTÓRA STANOWI ŹRÓDŁO NAPĘDOWE STARCHOWICKIEGO RYNKU PRACY. </a:t>
            </a:r>
          </a:p>
        </p:txBody>
      </p:sp>
    </p:spTree>
    <p:extLst>
      <p:ext uri="{BB962C8B-B14F-4D97-AF65-F5344CB8AC3E}">
        <p14:creationId xmlns:p14="http://schemas.microsoft.com/office/powerpoint/2010/main" val="1330337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166D1FD-1523-46F0-B2D9-44EA9DC68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MOCNE I SŁABE STRONY </a:t>
            </a: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D4D4DDDD-88E7-43D8-9670-7A6526E948CC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597740285"/>
              </p:ext>
            </p:extLst>
          </p:nvPr>
        </p:nvGraphicFramePr>
        <p:xfrm>
          <a:off x="914400" y="2366963"/>
          <a:ext cx="10363200" cy="3479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81600">
                  <a:extLst>
                    <a:ext uri="{9D8B030D-6E8A-4147-A177-3AD203B41FA5}">
                      <a16:colId xmlns:a16="http://schemas.microsoft.com/office/drawing/2014/main" val="2608467406"/>
                    </a:ext>
                  </a:extLst>
                </a:gridCol>
                <a:gridCol w="5181600">
                  <a:extLst>
                    <a:ext uri="{9D8B030D-6E8A-4147-A177-3AD203B41FA5}">
                      <a16:colId xmlns:a16="http://schemas.microsoft.com/office/drawing/2014/main" val="22134112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MOCNE STRONY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SŁABE STRONY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6266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pl-PL" dirty="0"/>
                        <a:t>spadek bezrobocia wśród grupy osób w wieku produkcyjnym;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pl-PL" dirty="0"/>
                        <a:t>rozwój sektora przedsiębiorstw;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pl-PL" dirty="0"/>
                        <a:t>powstanie i działalność SSE Starachowice;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pl-PL" dirty="0"/>
                        <a:t>dokształcanie się kadry pracowniczej;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pl-PL" dirty="0"/>
                        <a:t>rozwój gospodarczy związany z turystyką i rekreacją;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pl-PL" dirty="0"/>
                        <a:t>działania na rzecz integracji międzysektorowej.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pl-PL" dirty="0"/>
                        <a:t>migracje ludzi  młodych i wykształconych,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pl-PL" dirty="0"/>
                        <a:t>brak specjalistów w konkretnych dziedzinach;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pl-PL" dirty="0"/>
                        <a:t>pogorszenie sytuacji mikro- i małych przedsiębiorstw;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pl-PL" dirty="0"/>
                        <a:t>niewystarczające kwalifikacje zawodowe;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pl-PL" dirty="0"/>
                        <a:t>napływ pracowników obcego pochodzenia;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pl-PL" dirty="0"/>
                        <a:t>brak innowacyjności w działalnościach mniejszych firm.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pl-PL" dirty="0"/>
                    </a:p>
                    <a:p>
                      <a:pPr marL="285750" indent="-285750">
                        <a:buFontTx/>
                        <a:buChar char="-"/>
                      </a:pPr>
                      <a:endParaRPr lang="pl-PL" dirty="0"/>
                    </a:p>
                    <a:p>
                      <a:pPr marL="285750" indent="-285750">
                        <a:buFontTx/>
                        <a:buChar char="-"/>
                      </a:pPr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88219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33714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44" name="Rectangle 70">
            <a:extLst>
              <a:ext uri="{FF2B5EF4-FFF2-40B4-BE49-F238E27FC236}">
                <a16:creationId xmlns:a16="http://schemas.microsoft.com/office/drawing/2014/main" id="{6E3254AE-C4CD-426D-A6E8-7FA13B0F8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2" name="Picture 2" descr="2">
            <a:extLst>
              <a:ext uri="{FF2B5EF4-FFF2-40B4-BE49-F238E27FC236}">
                <a16:creationId xmlns:a16="http://schemas.microsoft.com/office/drawing/2014/main" id="{ABDB61FF-2C0C-4458-990B-AC2436263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0105" y="2367091"/>
            <a:ext cx="4565476" cy="3424107"/>
          </a:xfrm>
          <a:prstGeom prst="roundRect">
            <a:avLst>
              <a:gd name="adj" fmla="val 530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72">
            <a:extLst>
              <a:ext uri="{FF2B5EF4-FFF2-40B4-BE49-F238E27FC236}">
                <a16:creationId xmlns:a16="http://schemas.microsoft.com/office/drawing/2014/main" id="{F5C53434-A0C7-4A81-8EB0-D460DAD9B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38C91BB1-9EA1-4DC6-9856-FB7527B43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089967"/>
          </a:xfrm>
        </p:spPr>
        <p:txBody>
          <a:bodyPr>
            <a:normAutofit/>
          </a:bodyPr>
          <a:lstStyle/>
          <a:p>
            <a:r>
              <a:rPr lang="pl-PL" cap="none" dirty="0"/>
              <a:t>Efekty „SSE” Starachowice </a:t>
            </a:r>
            <a:br>
              <a:rPr lang="pl-PL" cap="none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773940D-B0CA-452F-A037-681FD252979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4860493" cy="3424107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pl-PL" dirty="0"/>
              <a:t>Największymi inwestorami produkcyjnymi w strefie są: MAN BUS (produkcja samochodów ciężarowych), </a:t>
            </a:r>
            <a:r>
              <a:rPr lang="pl-PL" dirty="0" err="1"/>
              <a:t>Cerrad</a:t>
            </a:r>
            <a:r>
              <a:rPr lang="pl-PL" dirty="0"/>
              <a:t> (produkcja płytek ceramicznych, glazurowych i klinkierowych), Cersanit II (ceramika i wyposażenie łazienek). </a:t>
            </a:r>
          </a:p>
          <a:p>
            <a:pPr marL="0" indent="0">
              <a:buNone/>
            </a:pPr>
            <a:r>
              <a:rPr lang="pl-PL" dirty="0"/>
              <a:t>Łącznie do tej pory na terenie strefy wydano ponad 170 zezwoleń na prowadzenie działalności, co przełożyło się na inwestycje w wysokości 2,5 mld zł oraz utworzono ponad 8 tys. miejsc pracy. 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37316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3" name="Rectangle 71">
            <a:extLst>
              <a:ext uri="{FF2B5EF4-FFF2-40B4-BE49-F238E27FC236}">
                <a16:creationId xmlns:a16="http://schemas.microsoft.com/office/drawing/2014/main" id="{48FE65CB-EFD8-497D-A30A-093E20EACB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1" name="Obraz 1" descr="http://www.sse.com.pl/uploads/2.SSE-miejsca-pracy-II-kw2018.jpg">
            <a:extLst>
              <a:ext uri="{FF2B5EF4-FFF2-40B4-BE49-F238E27FC236}">
                <a16:creationId xmlns:a16="http://schemas.microsoft.com/office/drawing/2014/main" id="{1C2EC010-2806-4732-B149-9AF99E36FB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66" y="1426778"/>
            <a:ext cx="6130314" cy="4597735"/>
          </a:xfrm>
          <a:prstGeom prst="roundRect">
            <a:avLst>
              <a:gd name="adj" fmla="val 298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73">
            <a:extLst>
              <a:ext uri="{FF2B5EF4-FFF2-40B4-BE49-F238E27FC236}">
                <a16:creationId xmlns:a16="http://schemas.microsoft.com/office/drawing/2014/main" id="{E3265C2A-0A58-43AD-A406-8F4478E287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DC4298D4-A108-4303-AC6E-2482F499B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7246" y="640831"/>
            <a:ext cx="4131290" cy="1573863"/>
          </a:xfrm>
        </p:spPr>
        <p:txBody>
          <a:bodyPr>
            <a:normAutofit/>
          </a:bodyPr>
          <a:lstStyle/>
          <a:p>
            <a:pPr algn="l"/>
            <a:r>
              <a:rPr lang="pl-PL" sz="2800" dirty="0"/>
              <a:t>Nowe miejsca pracy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7BB6428-972D-4C46-8F59-1A061164C12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644809" y="2367092"/>
            <a:ext cx="3903727" cy="3881309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pl-PL" dirty="0"/>
              <a:t>Dzięki szeroko zakrojonej współpracy  w gminie powstają nowe kierunki kształcenia, które mają być odpowiedzią na zapotrzebowanie pracodawców SSE. Kształcenie zawodowe na terenie miasta prowadzone jest w systemie dualnym, zapewniając oprócz podstawowej nauki szeroki wachlarz realizacji praktyk, staży w partnerstwie z przedsiębiorstwami.  </a:t>
            </a:r>
          </a:p>
          <a:p>
            <a:pPr marL="0" indent="0">
              <a:buNone/>
            </a:pPr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3648624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10D21FCB-56CB-4EFA-A79A-A9A8EC0F72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6" name="Obraz 2" descr="http://www.sse.com.pl/uploads/2.SSE-bezrobotni-i-zatrudnienie-II-kw2018.jpg">
            <a:extLst>
              <a:ext uri="{FF2B5EF4-FFF2-40B4-BE49-F238E27FC236}">
                <a16:creationId xmlns:a16="http://schemas.microsoft.com/office/drawing/2014/main" id="{C0EB6FC8-8FDF-4E1C-966D-A445CF78C6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061" y="875338"/>
            <a:ext cx="6200163" cy="4650122"/>
          </a:xfrm>
          <a:prstGeom prst="roundRect">
            <a:avLst>
              <a:gd name="adj" fmla="val 2392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B1027BD9-272C-4CC4-9396-1708F8B1F4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2267641E-7851-4F57-BB7C-E1103ACDC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6" y="618517"/>
            <a:ext cx="3893976" cy="1596177"/>
          </a:xfrm>
        </p:spPr>
        <p:txBody>
          <a:bodyPr anchor="b">
            <a:normAutofit/>
          </a:bodyPr>
          <a:lstStyle/>
          <a:p>
            <a:r>
              <a:rPr lang="pl-PL" sz="2400" dirty="0"/>
              <a:t>Poziom bezrobocia </a:t>
            </a:r>
            <a:br>
              <a:rPr lang="pl-PL" sz="2400" dirty="0"/>
            </a:br>
            <a:r>
              <a:rPr lang="pl-PL" sz="2400" dirty="0"/>
              <a:t>a rozwój SSE Starachowice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39062E2-62D5-44B8-A812-90D00C5AB77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3893978" cy="3424107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pl-PL" dirty="0"/>
              <a:t>Do roku 2017 w strefie wydano 177 pozwoleń na rozpoczęcia inwestycji, co zaowocowało inwestycjami w wysokości 2532 mln PLN oraz utworzono 8.289 miejsc pracy. W 2017 r. strefa wydała pięć zezwoleń, w których firmy obiecały 398,9 mln zł nakładów i utworzyły 85 miejsc pracy.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3486613531"/>
      </p:ext>
    </p:extLst>
  </p:cSld>
  <p:clrMapOvr>
    <a:masterClrMapping/>
  </p:clrMapOvr>
</p:sld>
</file>

<file path=ppt/theme/theme1.xml><?xml version="1.0" encoding="utf-8"?>
<a:theme xmlns:a="http://schemas.openxmlformats.org/drawingml/2006/main" name="Kropla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2061</Words>
  <Application>Microsoft Office PowerPoint</Application>
  <PresentationFormat>Panoramiczny</PresentationFormat>
  <Paragraphs>169</Paragraphs>
  <Slides>32</Slides>
  <Notes>0</Notes>
  <HiddenSlides>0</HiddenSlides>
  <MMClips>0</MMClips>
  <ScaleCrop>false</ScaleCrop>
  <HeadingPairs>
    <vt:vector size="8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32</vt:i4>
      </vt:variant>
    </vt:vector>
  </HeadingPairs>
  <TitlesOfParts>
    <vt:vector size="36" baseType="lpstr">
      <vt:lpstr>Arial</vt:lpstr>
      <vt:lpstr>Tw Cen MT</vt:lpstr>
      <vt:lpstr>Kropla</vt:lpstr>
      <vt:lpstr>Chart</vt:lpstr>
      <vt:lpstr>PRZEDSIĘBIORCY W STARACHOWICACH </vt:lpstr>
      <vt:lpstr>Zakres tematyczny badań </vt:lpstr>
      <vt:lpstr>Strefa społeczno-demograficzna gminy  </vt:lpstr>
      <vt:lpstr>MOCNE I SŁABE STRONY </vt:lpstr>
      <vt:lpstr> </vt:lpstr>
      <vt:lpstr>MOCNE I SŁABE STRONY </vt:lpstr>
      <vt:lpstr>Efekty „SSE” Starachowice  </vt:lpstr>
      <vt:lpstr>Nowe miejsca pracy</vt:lpstr>
      <vt:lpstr>Poziom bezrobocia  a rozwój SSE Starachowice </vt:lpstr>
      <vt:lpstr>PROCESY REKRUTACYJNE  </vt:lpstr>
      <vt:lpstr>Podejście pracodawców – badania </vt:lpstr>
      <vt:lpstr>Katalog kompetencji</vt:lpstr>
      <vt:lpstr>Wykres 1 Kompetencje, które w najwyższym stopniu będą poszukiwane w przyszłości </vt:lpstr>
      <vt:lpstr>WYKRES 2 Działania podejmowane w celu rekrutacji pracowników  </vt:lpstr>
      <vt:lpstr>WYKRES 3 Stopień koncentracji występowania problemów w zakresie rekrutacji pracowników </vt:lpstr>
      <vt:lpstr>WYKRES 4 Kompetencje poszukiwane wśród rekrutowanych pracowników </vt:lpstr>
      <vt:lpstr>UCZELNIA WYŻSZA – POTRZEBĄ PRZEDSIĘBIORCÓW</vt:lpstr>
      <vt:lpstr>CSR w lokalnych firmach  </vt:lpstr>
      <vt:lpstr>Wykres 5 Działania CSR podejmowane przez przedsiębiorców </vt:lpstr>
      <vt:lpstr>CSR w procesach rewitalizacyjnych w Gminie Starachowice</vt:lpstr>
      <vt:lpstr>Rozwój sektora gospodarczego  </vt:lpstr>
      <vt:lpstr>Wykres 6 Działania podejmowane w zakresie rozwoju firmy </vt:lpstr>
      <vt:lpstr>Działania w sferze perspektyw rozwoju </vt:lpstr>
      <vt:lpstr>Prezentacja programu PowerPoint</vt:lpstr>
      <vt:lpstr>Analiza SWOT   </vt:lpstr>
      <vt:lpstr>Analiza SWOT</vt:lpstr>
      <vt:lpstr>WNIOSKI </vt:lpstr>
      <vt:lpstr>WNIOSKI</vt:lpstr>
      <vt:lpstr>WNIOSKI </vt:lpstr>
      <vt:lpstr>Rekomendacje</vt:lpstr>
      <vt:lpstr>Rekomendacje</vt:lpstr>
      <vt:lpstr>Rekomendacje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PRZEDSIĘBIORCY W STARACHOWICACH </dc:title>
  <dc:creator>4CS</dc:creator>
  <cp:lastModifiedBy>4CS</cp:lastModifiedBy>
  <cp:revision>41</cp:revision>
  <dcterms:created xsi:type="dcterms:W3CDTF">2018-10-09T06:30:31Z</dcterms:created>
  <dcterms:modified xsi:type="dcterms:W3CDTF">2018-10-10T07:23:48Z</dcterms:modified>
</cp:coreProperties>
</file>